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3"/>
  </p:notesMasterIdLst>
  <p:sldIdLst>
    <p:sldId id="293" r:id="rId3"/>
    <p:sldId id="294" r:id="rId4"/>
    <p:sldId id="296" r:id="rId5"/>
    <p:sldId id="315" r:id="rId6"/>
    <p:sldId id="297" r:id="rId7"/>
    <p:sldId id="298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257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7076-7F08-4259-8F4F-48B2CB2E8562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DA8A-F1F0-4026-BBBD-6F0C2BF83F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232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16387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7218F-1796-4DAB-884A-ADBBFD15A98B}" type="slidenum">
              <a:rPr lang="bg-B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bg-BG"/>
          </a:p>
        </p:txBody>
      </p:sp>
      <p:sp>
        <p:nvSpPr>
          <p:cNvPr id="16388" name="Контейнер за долния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Проект №А12-22-31/8.05.2013 г. "Повишаване на квалификацията на служителите от Община град Добрич"</a:t>
            </a:r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81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65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69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61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39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60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51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11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06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78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3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3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01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16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62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9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54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8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70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14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53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5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8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96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83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8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62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38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F052-6A7D-438D-91AB-175728EE3CE3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78A8B-548F-4E0E-9978-93DD4DF2514F}" type="slidenum">
              <a:rPr lang="bg-BG" smtClean="0"/>
              <a:t>‹#›</a:t>
            </a:fld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2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175"/>
            <a:ext cx="828092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93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5318-ED3D-4D8E-BFF1-4723FBF46DD4}" type="datetimeFigureOut">
              <a:rPr lang="bg-BG" smtClean="0"/>
              <a:t>27.3.2015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A876-A6DB-4284-BDBA-7C9F6AB09A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79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brich.b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98984"/>
          </a:xfrm>
        </p:spPr>
        <p:txBody>
          <a:bodyPr/>
          <a:lstStyle/>
          <a:p>
            <a:r>
              <a:rPr lang="bg-BG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Община </a:t>
            </a:r>
            <a:r>
              <a:rPr lang="bg-BG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lang="bg-BG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върдица</a:t>
            </a:r>
            <a:endParaRPr lang="bg-BG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272808" cy="33123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7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бъдат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изнесени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извън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работното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място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позволява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максимална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концентрация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върху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материала.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избраният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изпълнител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участник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възложи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осъществяването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цялата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организация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това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число: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осигуряване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настаняване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транспорт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всички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представители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целевата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група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 и до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мястото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провеждане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осигуряване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зала/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зали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оборудване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материали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квалифицирани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лектори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16" y="3824312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5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№1: Обучение на тема „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Повишаване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мотивацията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служителите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изграждане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организационна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принадлежност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идентификация”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бъде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изнесено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продължителност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учебни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часа, за 3 (три) дни.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насочено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към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всички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 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предвид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важността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тематика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придобиването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комуникативни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презентативни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умения. В него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40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четиридесет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служители.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повишаване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мотивацията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служителите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структурирано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принципа за активно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учене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чрез опит,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предполага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инициатива, личностна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промяна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растеж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№2: Обучение на тема „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Лидерски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умения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екипна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ефективност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бъде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изнесено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продължителност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учебни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часа, за 3 (три) дни. В него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15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петнадесет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служители.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Успешното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постигане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целите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свързано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добрата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подготвеност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ръководството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организиране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контролиране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поверените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Притежаването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познания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управление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екип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придобиването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умения чрез тренинги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по-добрата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организация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ефективност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предвидено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всички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ръководни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длъжности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кметовете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кметските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наместници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населени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места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41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№3: Обучение на тема „Работа с хора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със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специфични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потребности”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10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служители.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продължителност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учебни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часа, за 3 (три) дни.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предвидено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служителите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центъра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услуги и информация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кметовете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кметските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наместници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населени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места,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които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осъществяват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административното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обслужване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населението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места,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други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имащи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отношение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към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административното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обслужване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гражданска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регистрация, устройство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територията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др./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2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2.2. ОБОСОБЕНА ПОЗИЦИЯ №2 „Обучение по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английски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обособена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позиция №2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избраният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изпълнител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участник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извърши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обучения на тема „Обучение по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английски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”. 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Езиковото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обучение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включва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подготовка на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служителите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английски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което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три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групи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първата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група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обучава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Ниво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А1,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според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Европейската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езикова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рамка, и в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нея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10 (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десет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втората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група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обучава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Ниво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А2,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според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Европейската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езикова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рамка,  и в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нея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5 (пет)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третата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група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обучава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Ниво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В1,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според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Европейската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езикова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рамка,  и в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нея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5 (пет)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служители.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Продължителността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всяко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едно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обученията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100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учебни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часа.</a:t>
            </a:r>
          </a:p>
          <a:p>
            <a:pPr marL="0" indent="0">
              <a:buNone/>
            </a:pPr>
            <a:endParaRPr lang="bg-BG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2.3. ОБОСОБЕНА ПОЗИЦИЯ №3 „Обучения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технологии”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включи теми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свързани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усъвършенстване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уменията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работа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текстообработващи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електронни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таблици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бъдат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отделени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часове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запознаване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възможностите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специализираният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софтуер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деловодна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система,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наеми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каса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др./.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включва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запознаване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възможностите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MS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Word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MS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Excel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Работа в интернет среда.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Продължителността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е 60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учебни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часа. 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се включат 20 (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служителя.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Всички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служители, успешно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завършили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курса на обучение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получат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сертификати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участие. 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Очаквани резултати:</a:t>
            </a:r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7500"/>
            <a:ext cx="4104456" cy="244370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2133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Очакваните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резултати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след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„Обучения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ключови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компетентности”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шестдесет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пет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шестдесет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пет служители, успешно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преминали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сертификат.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3143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Очакваните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резултати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след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„Обучение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английски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служители, успешно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преминали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сертификат.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547095" cy="18478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0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Очакваните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резултати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след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„Обучение по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технологии”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Двадесет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служители, успешно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преминали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получаване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сертификат.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960440" cy="18840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09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авоъгълник 3"/>
          <p:cNvSpPr>
            <a:spLocks noChangeArrowheads="1"/>
          </p:cNvSpPr>
          <p:nvPr/>
        </p:nvSpPr>
        <p:spPr bwMode="auto">
          <a:xfrm>
            <a:off x="323850" y="476250"/>
            <a:ext cx="835183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b="1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bg-BG" b="1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bg-BG" b="1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bg-BG" b="1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endParaRPr lang="bg-BG" sz="2000" b="1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bg-BG" sz="2400" b="1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Проект № </a:t>
            </a:r>
            <a:endParaRPr lang="bg-BG" sz="2400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bg-BG" sz="2800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r>
              <a:rPr lang="bg-BG" sz="28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 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"Община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Твърдица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- компетентна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общинска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администрация"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r>
              <a:rPr lang="bg-BG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 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r>
              <a:rPr lang="bg-BG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  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Оперативна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програма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"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Административен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капацитет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" 2007-2013г., по Приоритетна ос ІI „Управление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човешките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ресурси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”,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Подприоритет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: 2.2. „Компетентна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ефективна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държавна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администрация”,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финансиран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по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бюджетна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линия: BG051PO002/13/2.2-14.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 </a:t>
            </a:r>
          </a:p>
          <a:p>
            <a:pPr algn="ctr"/>
            <a:endParaRPr lang="bg-BG" b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0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sz="4000" b="1" i="1" dirty="0" smtClean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bg-BG" sz="4000" b="1" i="1" dirty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bg-BG" sz="4000" b="1" i="1" dirty="0" smtClean="0">
                <a:solidFill>
                  <a:schemeClr val="tx2">
                    <a:lumMod val="75000"/>
                  </a:schemeClr>
                </a:solidFill>
                <a:latin typeface="Century" panose="02040604050505020304" pitchFamily="18" charset="0"/>
              </a:rPr>
              <a:t>    Благодаря за вниманието.</a:t>
            </a:r>
            <a:endParaRPr lang="bg-BG" sz="4000" b="1" i="1" dirty="0">
              <a:solidFill>
                <a:schemeClr val="tx2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8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9388" y="1700808"/>
            <a:ext cx="8569325" cy="388878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Оперативна </a:t>
            </a:r>
            <a:r>
              <a:rPr lang="ru-RU" alt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програма</a:t>
            </a: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„</a:t>
            </a:r>
            <a:r>
              <a:rPr lang="ru-RU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Административен</a:t>
            </a:r>
            <a:r>
              <a:rPr lang="ru-RU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капацитет</a:t>
            </a: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  <a:p>
            <a:pPr>
              <a:buFontTx/>
              <a:buChar char="•"/>
            </a:pP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Приоритетна ос ІІ</a:t>
            </a:r>
            <a:r>
              <a:rPr lang="en-GB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„Управление на </a:t>
            </a:r>
            <a:r>
              <a:rPr lang="ru-RU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човешките</a:t>
            </a:r>
            <a:r>
              <a:rPr lang="ru-RU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ресурси</a:t>
            </a: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</a:p>
          <a:p>
            <a:pPr>
              <a:buFontTx/>
              <a:buChar char="•"/>
            </a:pP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Подприоритет</a:t>
            </a:r>
            <a:r>
              <a:rPr lang="ru-RU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2.2 „</a:t>
            </a:r>
            <a:r>
              <a:rPr lang="ru-RU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Компетентна и </a:t>
            </a:r>
            <a:r>
              <a:rPr lang="ru-RU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ефективна</a:t>
            </a:r>
            <a:r>
              <a:rPr lang="ru-RU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държавна</a:t>
            </a:r>
            <a:r>
              <a:rPr lang="en-GB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</a:t>
            </a:r>
            <a:r>
              <a:rPr lang="ru-RU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администрация”</a:t>
            </a:r>
          </a:p>
          <a:p>
            <a:pPr>
              <a:buFontTx/>
              <a:buChar char="•"/>
            </a:pPr>
            <a:r>
              <a:rPr lang="ru-RU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Бюджетна</a:t>
            </a:r>
            <a:r>
              <a:rPr lang="ru-RU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линия </a:t>
            </a:r>
            <a:r>
              <a:rPr lang="en-US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BG051PO002/13/2.2-14.</a:t>
            </a:r>
            <a:endParaRPr lang="en-US" alt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bg-BG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Продължителност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проекта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bg-BG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Обща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стойност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проекта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56 166,67 лв. </a:t>
            </a:r>
            <a:endParaRPr lang="en-US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None/>
            </a:pPr>
            <a:endParaRPr lang="bg-B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5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Оперативна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програма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“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Административен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капацитет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” (ОПАК) се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финансира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от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Европейския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социален фонд и от бюджета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Република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България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      ОПАК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предоставя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финансиране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за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подобряване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работата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държавната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администрация,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съдебната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система 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структурите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гражданското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общество за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реализиране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ефективни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политики,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качествено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обслужване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гражданите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и бизнеса 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създаване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условия за устойчив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икономически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растеж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заетост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    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Основната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цел на ОПАК е да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подобри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работата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администрацията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, да я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направи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ефективна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обърната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“с лице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към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хората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” 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ориентирана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към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потребителите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административни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услуги.</a:t>
            </a:r>
            <a:endParaRPr lang="bg-BG" dirty="0">
              <a:solidFill>
                <a:schemeClr val="tx2">
                  <a:lumMod val="60000"/>
                  <a:lumOff val="4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7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49862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Обща цел на проекта:</a:t>
            </a:r>
            <a:r>
              <a:rPr lang="bg-BG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2204864"/>
            <a:ext cx="8208962" cy="208768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повишаване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квалификацията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общинските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служители за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ефективно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качествено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изпълнение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служебните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им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задължения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Постигането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целта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ще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спомогне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за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постигане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целта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процедурата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а именно "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Повишаване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квалификацията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служителите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администрациите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общинско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ниво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чрез обучение в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страната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",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както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за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постигане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приоритетна ос 2 на ОП "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Административен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капацитет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": "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Подобряване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управлението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човешките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ресурси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повишаване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квалификацията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служителите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държавната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администрация,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съдебната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система 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структурите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гражданското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общество".</a:t>
            </a:r>
            <a:endParaRPr lang="bg-BG" i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Картина 1" descr="http://t1.gstatic.com/images?q=tbn:ANd9GcSx160-C8mPruQql-6PKVmrWTbaoDGk-u-WjzR_oiYzaO0fYvK8a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52000"/>
          </a:blip>
          <a:srcRect/>
          <a:stretch>
            <a:fillRect/>
          </a:stretch>
        </p:blipFill>
        <p:spPr bwMode="auto">
          <a:xfrm>
            <a:off x="251520" y="4221088"/>
            <a:ext cx="231616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58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Специфични цели</a:t>
            </a:r>
            <a:r>
              <a:rPr lang="bg-BG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>:</a:t>
            </a:r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</a:br>
            <a:endParaRPr lang="bg-BG" dirty="0">
              <a:solidFill>
                <a:schemeClr val="tx1">
                  <a:lumMod val="50000"/>
                  <a:lumOff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9458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2420888"/>
            <a:ext cx="8229600" cy="26971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bg-BG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1.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Повишаване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мотивацията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и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придобиване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ключови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компетентности от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общинските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служителите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в община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Твърдица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за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качествено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и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ефективно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изпълнение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задълженията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.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Постигането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целта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ще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способства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за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постигане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цел 3 „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Изграждане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лидери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способни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да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постигнат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обвързаност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поставените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стратегически цели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администрацията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с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управлението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човешките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ресурси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в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нея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" и на цел 5 "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Мотивиране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служителите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за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постигане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необходимото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качество и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ефективност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влагания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труд” на Стратегия за  управление на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човешките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ресурси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в </a:t>
            </a:r>
            <a:r>
              <a:rPr lang="ru-RU" alt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държавната</a:t>
            </a:r>
            <a:r>
              <a:rPr lang="ru-RU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администрация 2006-2013 г. </a:t>
            </a:r>
            <a:endParaRPr lang="bg-BG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30462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Повишаване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професионалните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знания и умения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общинските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служители в Община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Твърдица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цел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допринася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постигане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целта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подприоритет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2.2. "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Подобряване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професионалната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компетентност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служителите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по-ефективно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ефикасно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задълженията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". </a:t>
            </a: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5016599" cy="22162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74801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Постигането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общата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специфичните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цели на проекта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постигане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стратегическата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цел на Оперативна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"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Административен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капацитет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", а именно "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Подобряване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държавната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администрация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реализиране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ефективни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политики,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качествено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обслужване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гражданите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бизнеса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създаване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условия за устойчив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икономически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растеж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заетост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№2: „Обучения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ключови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компетентности”;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№3: „Обучение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английски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№4 - "Обучение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технологии",</a:t>
            </a: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3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2.1. ОБОСОБЕНА ПОЗИЦИЯ №1 „Обучения по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ключови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компетентности”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В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изпълнение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тази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обособена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позиция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избраният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изпълнител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участник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извърши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три обучения по теми,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както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следва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№1: Обучение на тема „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Повишаване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мотивацията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служителите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изграждане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организационна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принадлежност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идентификация”;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№2: Обучение на тема „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Лидерски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умения и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екипна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ефективност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”;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Поддейност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№3: Обучение на тема „Работа с хора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със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специфични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потребности”;</a:t>
            </a: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683</Words>
  <Application>Microsoft Office PowerPoint</Application>
  <PresentationFormat>Презентация на цял екран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2" baseType="lpstr">
      <vt:lpstr>Office тема</vt:lpstr>
      <vt:lpstr>Потребителски проект</vt:lpstr>
      <vt:lpstr>Община Твърдица</vt:lpstr>
      <vt:lpstr>Презентация на PowerPoint</vt:lpstr>
      <vt:lpstr>Презентация на PowerPoint</vt:lpstr>
      <vt:lpstr>Презентация на PowerPoint</vt:lpstr>
      <vt:lpstr>Обща цел на проекта:  </vt:lpstr>
      <vt:lpstr>Специфични цели: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Plami</dc:creator>
  <cp:lastModifiedBy>Plami</cp:lastModifiedBy>
  <cp:revision>21</cp:revision>
  <dcterms:created xsi:type="dcterms:W3CDTF">2015-01-11T12:23:22Z</dcterms:created>
  <dcterms:modified xsi:type="dcterms:W3CDTF">2015-03-27T15:12:33Z</dcterms:modified>
</cp:coreProperties>
</file>